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</p:sldIdLst>
  <p:sldSz cy="5143500" cx="9144000"/>
  <p:notesSz cx="6858000" cy="9144000"/>
  <p:embeddedFontLst>
    <p:embeddedFont>
      <p:font typeface="Merriweather Sans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Helvetica Neue"/>
      <p:regular r:id="rId80"/>
      <p:bold r:id="rId81"/>
      <p:italic r:id="rId82"/>
      <p:boldItalic r:id="rId83"/>
    </p:embeddedFont>
    <p:embeddedFont>
      <p:font typeface="Helvetica Neue Light"/>
      <p:regular r:id="rId84"/>
      <p:bold r:id="rId85"/>
      <p:italic r:id="rId86"/>
      <p:boldItalic r:id="rId87"/>
    </p:embeddedFont>
    <p:embeddedFont>
      <p:font typeface="Cambria Math"/>
      <p:regular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49B223-D585-43E5-86D6-3190FEC69527}">
  <a:tblStyle styleId="{FA49B223-D585-43E5-86D6-3190FEC6952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fill>
          <a:solidFill>
            <a:srgbClr val="CACB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BCD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HelveticaNeueLight-regular.fntdata"/><Relationship Id="rId83" Type="http://schemas.openxmlformats.org/officeDocument/2006/relationships/font" Target="fonts/HelveticaNeue-boldItalic.fntdata"/><Relationship Id="rId42" Type="http://schemas.openxmlformats.org/officeDocument/2006/relationships/slide" Target="slides/slide34.xml"/><Relationship Id="rId86" Type="http://schemas.openxmlformats.org/officeDocument/2006/relationships/font" Target="fonts/HelveticaNeueLight-italic.fntdata"/><Relationship Id="rId41" Type="http://schemas.openxmlformats.org/officeDocument/2006/relationships/slide" Target="slides/slide33.xml"/><Relationship Id="rId85" Type="http://schemas.openxmlformats.org/officeDocument/2006/relationships/font" Target="fonts/HelveticaNeueLight-bold.fntdata"/><Relationship Id="rId44" Type="http://schemas.openxmlformats.org/officeDocument/2006/relationships/slide" Target="slides/slide36.xml"/><Relationship Id="rId88" Type="http://schemas.openxmlformats.org/officeDocument/2006/relationships/font" Target="fonts/CambriaMath-regular.fntdata"/><Relationship Id="rId43" Type="http://schemas.openxmlformats.org/officeDocument/2006/relationships/slide" Target="slides/slide35.xml"/><Relationship Id="rId87" Type="http://schemas.openxmlformats.org/officeDocument/2006/relationships/font" Target="fonts/HelveticaNeueLight-bold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HelveticaNeue-regular.fntdata"/><Relationship Id="rId82" Type="http://schemas.openxmlformats.org/officeDocument/2006/relationships/font" Target="fonts/HelveticaNeue-italic.fntdata"/><Relationship Id="rId81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MerriweatherSans-bold.fntdata"/><Relationship Id="rId72" Type="http://schemas.openxmlformats.org/officeDocument/2006/relationships/font" Target="fonts/MerriweatherSans-regular.fntdata"/><Relationship Id="rId31" Type="http://schemas.openxmlformats.org/officeDocument/2006/relationships/slide" Target="slides/slide23.xml"/><Relationship Id="rId75" Type="http://schemas.openxmlformats.org/officeDocument/2006/relationships/font" Target="fonts/Merriweather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MerriweatherSans-italic.fntdata"/><Relationship Id="rId33" Type="http://schemas.openxmlformats.org/officeDocument/2006/relationships/slide" Target="slides/slide25.xml"/><Relationship Id="rId77" Type="http://schemas.openxmlformats.org/officeDocument/2006/relationships/font" Target="fonts/Roboto-bold.fntdata"/><Relationship Id="rId32" Type="http://schemas.openxmlformats.org/officeDocument/2006/relationships/slide" Target="slides/slide24.xml"/><Relationship Id="rId76" Type="http://schemas.openxmlformats.org/officeDocument/2006/relationships/font" Target="fonts/Roboto-regular.fntdata"/><Relationship Id="rId35" Type="http://schemas.openxmlformats.org/officeDocument/2006/relationships/slide" Target="slides/slide27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6.xml"/><Relationship Id="rId78" Type="http://schemas.openxmlformats.org/officeDocument/2006/relationships/font" Target="fonts/Roboto-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rtech.gatech.edu/bitstream/handle/1853/35125/efron_videostream.html?sequence=8&amp;isAllowed=y" TargetMode="External"/><Relationship Id="rId3" Type="http://schemas.openxmlformats.org/officeDocument/2006/relationships/hyperlink" Target="http://dx.doi.org/10.1371/journal.pone.0119254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204b358d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67204b358d_1_1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58" name="Google Shape;158;g267204b358d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7204b358d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67204b358d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7204b358d_1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67204b358d_1_2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Ma plot from https://rpkgs.datanovia.com/ggpubr/reference/ggmaplot.html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MA-plot is a scatter plot of log2 fold changes (M, on the y-axis) versus the average expression signal (A, on the x-axis). </a:t>
            </a:r>
            <a:r>
              <a:rPr lang="en"/>
              <a:t>M = log2(x/y)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and </a:t>
            </a:r>
            <a:r>
              <a:rPr lang="en"/>
              <a:t>A = (log2(x) + log2(y))/2 = log2(xy)*1/2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where x and y are respectively the mean of the two groups being compared.</a:t>
            </a:r>
            <a:endParaRPr/>
          </a:p>
        </p:txBody>
      </p:sp>
      <p:sp>
        <p:nvSpPr>
          <p:cNvPr id="251" name="Google Shape;251;g267204b358d_1_2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7204b358d_1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67204b358d_1_29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67" name="Google Shape;267;g267204b358d_1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7204b358d_1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67204b358d_1_3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79" name="Google Shape;279;g267204b358d_1_3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7204b358d_1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67204b358d_1_3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92" name="Google Shape;292;g267204b358d_1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7204b358d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67204b358d_1_32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06" name="Google Shape;306;g267204b358d_1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7204b358d_1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67204b358d_1_32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14" name="Google Shape;314;g267204b358d_1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7204b358d_1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67204b358d_1_33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21" name="Google Shape;321;g267204b358d_1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7204b358d_1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67204b358d_1_3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28" name="Google Shape;328;g267204b358d_1_3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7204b358d_1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67204b358d_1_3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35" name="Google Shape;335;g267204b358d_1_3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204b358d_1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67204b358d_1_2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Relevant reading for theory: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1. Chen, Yunshun, Aaron TL Lun, and Gordon K. Smyth. "Differential expression analysis of complex RNA-seq experiments using edgeR." </a:t>
            </a:r>
            <a:r>
              <a:rPr i="1" lang="en"/>
              <a:t>Statistical analysis of next generation sequencing data</a:t>
            </a:r>
            <a:r>
              <a:rPr lang="en"/>
              <a:t>. Springer, Cham, 2014. 51-74.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65" name="Google Shape;165;g267204b358d_1_2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7204b358d_1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67204b358d_1_3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8" name="Google Shape;348;g267204b358d_1_3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7204b358d_1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67204b358d_1_3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the total reads in a sample and divide that number by 1,000,000 – this is 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“per million” scaling factor. This normalizes for sequencing depth, giving you reads per million (RPM)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RPM values by the length of the gene, in kilobases. This gives you RPKM.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FPKM is used especially for normalizing counts for paired-end RNA-seq data in which two (left and right) reads are sequenced from the same DNA fragment. Generally, the higher the FPKM of a gene, the higher the expression of that gene.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55" name="Google Shape;355;g267204b358d_1_3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67204b358d_1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67204b358d_1_3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https://translational-medicine.biomedcentral.com/articles/10.1186/s12967-021-02936-w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https://www.biostars.org/p/273537/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https://www.ncbi.nlm.nih.gov/pmc/articles/PMC7373998/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length of each gene in kilobases. This gives you reads per kilobase (RPK).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all the RPK values in a sample and divide this number by 1,000,000. This is your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RPK values by the “per million” scaling factor. This gives you TPM.</a:t>
            </a:r>
            <a:endParaRPr/>
          </a:p>
        </p:txBody>
      </p:sp>
      <p:sp>
        <p:nvSpPr>
          <p:cNvPr id="367" name="Google Shape;367;g267204b358d_1_3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3984752a1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83984752a1_0_7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83984752a1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7204b358d_1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67204b358d_1_38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g267204b358d_1_3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7204b358d_1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67204b358d_1_38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90" name="Google Shape;390;g267204b358d_1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7204b358d_1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67204b358d_1_39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96" name="Google Shape;396;g267204b358d_1_3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7204b358d_1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67204b358d_1_4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04" name="Google Shape;404;g267204b358d_1_4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7204b358d_1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67204b358d_1_40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p-value is the probability of an observed (or more extreme) result assuming that the null hypothesis is true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For all the details see: http://bioconductor.org/packages/devel/bioc/vignettes/edgeR/inst/doc/edgeRUsersGuide.pdf</a:t>
            </a:r>
            <a:endParaRPr/>
          </a:p>
        </p:txBody>
      </p:sp>
      <p:sp>
        <p:nvSpPr>
          <p:cNvPr id="411" name="Google Shape;411;g267204b358d_1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7204b358d_1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67204b358d_1_4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18" name="Google Shape;418;g267204b358d_1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7204b358d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67204b358d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" name="Google Shape;172;g267204b358d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7204b358d_1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267204b358d_1_4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25" name="Google Shape;425;g267204b358d_1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7204b358d_1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67204b358d_1_4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5" name="Google Shape;435;g267204b358d_1_4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7204b358d_1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267204b358d_1_4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Another approach is TMM˜[15], which measures the trimmed mean of M and A values (M values are the log fold change in the number of reads aligning to a region of interest measured relative to an average or arbitrary sample, A is the average count of a gene; the trimmed mean discards regions of interest that have extreme M or A values and calculates the mean M value of the remainder); the inverse of this mean is used to weight samples.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To see how the weights are calculated: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𝑀=log_2⁡(𝑋_2/𝑁_2 )−log_2⁡(𝑋_𝑟𝑒𝑓/𝑁_𝑟𝑒𝑓 )</a:t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⇒𝑉𝑎𝑟(𝑀)=𝑉𝑎𝑟_2+𝑉𝑎𝑟_𝑟𝑒𝑓,              </a:t>
            </a:r>
            <a:r>
              <a:rPr lang="en" sz="2000"/>
              <a:t>where    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𝑉𝑎𝑟_𝑟𝑒𝑓=𝑉𝑎𝑟(log_2⁡(𝑋_𝑟𝑒𝑓/𝑁_𝑟𝑒𝑓 ) )</a:t>
            </a:r>
            <a:endParaRPr b="0" sz="2000"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lang="en" sz="2000"/>
              <a:t>   </a:t>
            </a:r>
            <a:r>
              <a:rPr lang="en" sz="2000"/>
              <a:t>and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𝑉𝑎𝑟_2=𝑉𝑎𝑟(log_2⁡(𝑋_2/𝑁_2 ) 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Assume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𝑁_2</a:t>
            </a:r>
            <a:r>
              <a:rPr lang="en" sz="2000"/>
              <a:t> and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𝑁_𝑟𝑒𝑓</a:t>
            </a:r>
            <a:r>
              <a:rPr lang="en" sz="2000"/>
              <a:t> are constant.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and, 𝑉𝑎𝑟_𝑟𝑒𝑓=𝑉𝑎𝑟(log_2⁡(𝑋_𝑟𝑒𝑓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Note: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a.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𝑉𝑎𝑟(𝑋)=𝑋(1−𝑋/𝑁)</a:t>
            </a:r>
            <a:r>
              <a:rPr lang="en" sz="2000"/>
              <a:t>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lang="en" sz="2000"/>
              <a:t> is binomially distributed.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b. In general,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𝑌=𝑎𝑋</a:t>
            </a:r>
            <a:r>
              <a:rPr lang="en" sz="2000"/>
              <a:t>, then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𝑉𝑎𝑟(𝑌)=𝑎^2 𝑉𝑎𝑟(𝑋)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c. The slope of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log_2⁡〖(𝑥)〗</a:t>
            </a:r>
            <a:r>
              <a:rPr lang="en" sz="2000"/>
              <a:t> at some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𝑥_0</a:t>
            </a:r>
            <a:r>
              <a:rPr lang="en" sz="2000"/>
              <a:t> is proportional to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1/𝑥_0 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𝑉𝑎𝑟∝(1/𝑋)^2.𝑋(1−𝑋/𝑁)</a:t>
            </a:r>
            <a:endParaRPr b="0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		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=(𝑁−𝑋)/𝑁𝑋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44" name="Google Shape;444;g267204b358d_1_4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7204b358d_1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267204b358d_1_4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about normalization methods: https://bmcgenomics.biomedcentral.com/articles/10.1186/s12864-020-6502-7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- Anders, S, Huber, W (2010). Differential expression analysis for sequence count data.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 Biology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R106.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Bullard JH, Purdom E, Hansen KD, Dudoit S. (2010) Evaluation of statistical methods for normalization and differential expression in mRNA-Seq experiments.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BMC Bioinformatics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94.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RUVSeq https://bioconductor.org/packages/devel/bioc/manuals/RUVSeq/man/RUVSeq.pdf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53" name="Google Shape;453;g267204b358d_1_4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7204b358d_1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267204b358d_1_4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Selecting between-sample RNA-Seq normalization methods from the perspective of their assumptions: </a:t>
            </a: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https://www.ncbi.nlm.nih.gov/pmc/articles/PMC6171491/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comprehensive evaluation of normalization methods for Illumina high-throughput RNA sequencing data analysis : </a:t>
            </a:r>
            <a:r>
              <a:rPr lang="en"/>
              <a:t>https://academic.oup.com/bib/article/14/6/671/189645?login=false</a:t>
            </a:r>
            <a:endParaRPr/>
          </a:p>
        </p:txBody>
      </p:sp>
      <p:sp>
        <p:nvSpPr>
          <p:cNvPr id="460" name="Google Shape;460;g267204b358d_1_4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67204b358d_1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67204b358d_1_4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267204b358d_1_4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67204b358d_1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67204b358d_1_4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5" name="Google Shape;475;g267204b358d_1_4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7204b358d_1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67204b358d_1_47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81" name="Google Shape;481;g267204b358d_1_4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7204b358d_1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67204b358d_1_48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89" name="Google Shape;489;g267204b358d_1_4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7204b358d_1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67204b358d_1_48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95" name="Google Shape;495;g267204b358d_1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7204b358d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67204b358d_1_1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79" name="Google Shape;179;g267204b358d_1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83984752a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83984752a1_0_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2" name="Google Shape;502;g283984752a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3984752a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83984752a1_0_1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1" name="Google Shape;511;g283984752a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83984752a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283984752a1_0_2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21" name="Google Shape;521;g283984752a1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83984752a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283984752a1_0_3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29" name="Google Shape;529;g283984752a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67204b358d_1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67204b358d_1_5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37" name="Google Shape;537;g267204b358d_1_5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67204b358d_1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267204b358d_1_5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Biological phenomena more likely driven by sets of genes than individual genes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Dimensions = Number of coordinates of data points = Number of genes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      =&gt; Too many to visualize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Cells may be separated in the          	direction of hidden “factors”	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=&gt;1</a:t>
            </a:r>
            <a:r>
              <a:rPr baseline="30000" lang="en" sz="1000">
                <a:solidFill>
                  <a:srgbClr val="002B42"/>
                </a:solidFill>
              </a:rPr>
              <a:t>st</a:t>
            </a:r>
            <a:r>
              <a:rPr lang="en" sz="1000">
                <a:solidFill>
                  <a:srgbClr val="002B42"/>
                </a:solidFill>
              </a:rPr>
              <a:t> dimension: disease-associated pathway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=&gt;2</a:t>
            </a:r>
            <a:r>
              <a:rPr baseline="30000" lang="en" sz="1000">
                <a:solidFill>
                  <a:srgbClr val="002B42"/>
                </a:solidFill>
              </a:rPr>
              <a:t>nd</a:t>
            </a:r>
            <a:r>
              <a:rPr lang="en" sz="1000">
                <a:solidFill>
                  <a:srgbClr val="002B42"/>
                </a:solidFill>
              </a:rPr>
              <a:t> dimension another hidden factor, e.g., batch effect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PC1 is the projection direction that maximizes the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PC2 is the projection direction that is orthogonal to PC1 and maximizes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sz="1000"/>
          </a:p>
        </p:txBody>
      </p:sp>
      <p:sp>
        <p:nvSpPr>
          <p:cNvPr id="543" name="Google Shape;543;g267204b358d_1_5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67204b358d_1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267204b358d_1_5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51" name="Google Shape;551;g267204b358d_1_5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67204b358d_1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67204b358d_1_5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59" name="Google Shape;559;g267204b358d_1_5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67204b358d_1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267204b358d_1_5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68" name="Google Shape;568;g267204b358d_1_5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67204b358d_1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267204b358d_1_5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4" name="Google Shape;574;g267204b358d_1_5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3984752a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83984752a1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86" name="Google Shape;186;g283984752a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67204b358d_1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267204b358d_1_5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82" name="Google Shape;582;g267204b358d_1_5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67204b358d_1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267204b358d_1_5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Phi is the </a:t>
            </a:r>
            <a:r>
              <a:rPr b="0" i="0" lang="en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variation of a gene’s expression relative to its mean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95" name="Google Shape;595;g267204b358d_1_5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67204b358d_1_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267204b358d_1_5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plotBCV()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plots the tagwise biological coefficient of variation (square root of dispersions) against log2-CPM.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https://smartech.gatech.edu/bitstream/handle/1853/35125/efron_videostream.html?sequence=8&amp;isAllowed=y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Robbins, Herbert. </a:t>
            </a:r>
            <a:r>
              <a:rPr i="1" lang="en"/>
              <a:t>An Empirical Bayes Approach to Statistics.</a:t>
            </a:r>
            <a:r>
              <a:rPr lang="en"/>
              <a:t> Proceedings of the Third Berkeley Symposium on Mathematical Statistics and Probability, Volume 1: Contributions to the Theory of Statistics, 157--163, University of California Press, Berkeley, Calif., 1956. https://projecteuclid.org/euclid.bsmsp/1200501653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http://seqanswers.com/forums/showthread.php?t=5591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See other example of  tagwise dispersion </a:t>
            </a:r>
            <a:r>
              <a:rPr b="0" i="0" lang="en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b="0" i="0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10.1371/journal.pone.0119254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6" name="Google Shape;606;g267204b358d_1_5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7204b358d_1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267204b358d_1_5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17" name="Google Shape;617;g267204b358d_1_5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67204b358d_1_5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267204b358d_1_5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https://www.bioconductor.org/packages/release/bioc/vignettes/edgeR/inst/doc/edgeRUsersGuide.pdf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Quasi likelihood https://pubmed.ncbi.nlm.nih.gov/23104842/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About limma /edgeR / Deseq2 differenceS: chrome-extension://efaidnbmnnnibpcajpcglclefindmkaj/https://www.e3s-conferences.org/articles/e3sconf/pdf/2021/47/e3sconf_icepe2021_03058.pdf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25" name="Google Shape;625;g267204b358d_1_5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67204b358d_1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267204b358d_1_58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2" name="Google Shape;632;g267204b358d_1_5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67204b358d_1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267204b358d_1_59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9" name="Google Shape;639;g267204b358d_1_5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67204b358d_1_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267204b358d_1_59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47" name="Google Shape;647;g267204b358d_1_5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67204b358d_1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267204b358d_1_6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56" name="Google Shape;656;g267204b358d_1_6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67204b358d_1_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267204b358d_1_6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2" name="Google Shape;662;g267204b358d_1_6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3984752a1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83984752a1_0_10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3" name="Google Shape;193;g283984752a1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67204b358d_1_6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267204b358d_1_6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9" name="Google Shape;669;g267204b358d_1_6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67204b358d_1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67204b358d_1_6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76" name="Google Shape;676;g267204b358d_1_6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67204b358d_1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267204b358d_1_6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5" name="Google Shape;685;g267204b358d_1_6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67204b358d_1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267204b358d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7204b358d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67204b358d_1_1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0" name="Google Shape;200;g267204b358d_1_1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7204b358d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67204b358d_1_1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7" name="Google Shape;207;g267204b358d_1_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7204b358d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67204b358d_1_1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14" name="Google Shape;214;g267204b358d_1_1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241007"/>
            <a:ext cx="1999455" cy="54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">
  <p:cSld name="Title Slide Log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95" y="1791171"/>
            <a:ext cx="4892409" cy="133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None/>
              <a:defRPr sz="21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628650" y="1407362"/>
            <a:ext cx="788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7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137150" spcFirstLastPara="1" rIns="6857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3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5" name="Google Shape;135;p3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3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4" name="Google Shape;144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00D8E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gladstone-institutes/Bioinformatics-Workshops/wiki/Introduction-to-RNA-Seq-Analysi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ioconductor.org/packages/devel/bioc/vignettes/DESeq2/inst/doc/DESeq2.html" TargetMode="External"/><Relationship Id="rId4" Type="http://schemas.openxmlformats.org/officeDocument/2006/relationships/hyperlink" Target="https://bioconductor.org/packages/release/bioc/html/RUVSeq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gladstone-institutes/Bioinformatics-Workshops/blob/master/intermediate-r-rna-seq/Intermediate%20RNA-seq%20data%20analysis%20using%20R%20-%20Feb%202024.pdf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surveymonkey.com/r/F75J6VZ" TargetMode="External"/><Relationship Id="rId4" Type="http://schemas.openxmlformats.org/officeDocument/2006/relationships/hyperlink" Target="mailto:bioinformatics@gladstone.ucsf.edu" TargetMode="External"/><Relationship Id="rId5" Type="http://schemas.openxmlformats.org/officeDocument/2006/relationships/hyperlink" Target="https://gladstone.org/events?series=data-science-training-program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title"/>
          </p:nvPr>
        </p:nvSpPr>
        <p:spPr>
          <a:xfrm>
            <a:off x="205175" y="1086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Requirements for the demo</a:t>
            </a:r>
            <a:endParaRPr/>
          </a:p>
        </p:txBody>
      </p:sp>
      <p:sp>
        <p:nvSpPr>
          <p:cNvPr id="161" name="Google Shape;161;p43"/>
          <p:cNvSpPr txBox="1"/>
          <p:nvPr/>
        </p:nvSpPr>
        <p:spPr>
          <a:xfrm>
            <a:off x="317200" y="763626"/>
            <a:ext cx="78867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install the following library in Rstudio</a:t>
            </a:r>
            <a:endParaRPr b="1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nstall.packages("magrittr")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install.packages("statmod")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install.packages("tidyverse")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install.packages("ggplot2")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install.packages("BiocManager")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BiocManager::install("edgeR")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BiocManager::install("org.Mm.eg.db")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b="1" sz="1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Verify the installation: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library(magrittr)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library(statmod)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library(tidyverse)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"/>
          <p:cNvSpPr txBox="1"/>
          <p:nvPr>
            <p:ph type="title"/>
          </p:nvPr>
        </p:nvSpPr>
        <p:spPr>
          <a:xfrm>
            <a:off x="628650" y="542400"/>
            <a:ext cx="851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Please find more details on our wiki page</a:t>
            </a:r>
            <a:endParaRPr/>
          </a:p>
        </p:txBody>
      </p:sp>
      <p:sp>
        <p:nvSpPr>
          <p:cNvPr id="247" name="Google Shape;247;p52"/>
          <p:cNvSpPr txBox="1"/>
          <p:nvPr>
            <p:ph idx="1" type="body"/>
          </p:nvPr>
        </p:nvSpPr>
        <p:spPr>
          <a:xfrm>
            <a:off x="628650" y="1369219"/>
            <a:ext cx="7886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Introduction-to-RNA-Seq-Analysis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/>
        </p:nvSpPr>
        <p:spPr>
          <a:xfrm>
            <a:off x="122074" y="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DEG analysis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3"/>
          <p:cNvSpPr/>
          <p:nvPr/>
        </p:nvSpPr>
        <p:spPr>
          <a:xfrm>
            <a:off x="487817" y="4213449"/>
            <a:ext cx="8168367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Identify genes (and molecular pathways) that are differentially expressed (DE) between two or more biological conditions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6" y="629591"/>
            <a:ext cx="1524851" cy="3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3"/>
          <p:cNvPicPr preferRelativeResize="0"/>
          <p:nvPr/>
        </p:nvPicPr>
        <p:blipFill rotWithShape="1">
          <a:blip r:embed="rId4">
            <a:alphaModFix/>
          </a:blip>
          <a:srcRect b="0" l="0" r="3063" t="0"/>
          <a:stretch/>
        </p:blipFill>
        <p:spPr>
          <a:xfrm>
            <a:off x="2697202" y="1412796"/>
            <a:ext cx="2511529" cy="240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3"/>
          <p:cNvSpPr txBox="1"/>
          <p:nvPr/>
        </p:nvSpPr>
        <p:spPr>
          <a:xfrm>
            <a:off x="2586294" y="1103525"/>
            <a:ext cx="19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Volcano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3"/>
          <p:cNvSpPr txBox="1"/>
          <p:nvPr/>
        </p:nvSpPr>
        <p:spPr>
          <a:xfrm>
            <a:off x="1856606" y="3770200"/>
            <a:ext cx="122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3"/>
          <p:cNvSpPr txBox="1"/>
          <p:nvPr/>
        </p:nvSpPr>
        <p:spPr>
          <a:xfrm rot="-5400000">
            <a:off x="4527291" y="2072698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3"/>
          <p:cNvSpPr txBox="1"/>
          <p:nvPr/>
        </p:nvSpPr>
        <p:spPr>
          <a:xfrm rot="-5400000">
            <a:off x="1087407" y="1224272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3"/>
          <p:cNvSpPr txBox="1"/>
          <p:nvPr/>
        </p:nvSpPr>
        <p:spPr>
          <a:xfrm>
            <a:off x="5799320" y="1113596"/>
            <a:ext cx="27056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3"/>
          <p:cNvSpPr/>
          <p:nvPr/>
        </p:nvSpPr>
        <p:spPr>
          <a:xfrm>
            <a:off x="381000" y="1197428"/>
            <a:ext cx="106817" cy="4136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320" y="1412796"/>
            <a:ext cx="2817032" cy="176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4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analyses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0" name="Google Shape;27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4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Estimate and compare gene expressions across genes (features)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345" y="1284032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4"/>
          <p:cNvSpPr txBox="1"/>
          <p:nvPr/>
        </p:nvSpPr>
        <p:spPr>
          <a:xfrm>
            <a:off x="4572000" y="3989639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170274" y="990713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Within a sample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232345" y="971666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Between samples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equence depth - tot</a:t>
            </a:r>
            <a:r>
              <a:rPr b="1" lang="en" sz="3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number of reads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con&#10;&#10;Description automatically generated" id="282" name="Google Shape;2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879" y="1506796"/>
            <a:ext cx="40195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5"/>
          <p:cNvSpPr/>
          <p:nvPr/>
        </p:nvSpPr>
        <p:spPr>
          <a:xfrm>
            <a:off x="181336" y="944788"/>
            <a:ext cx="8781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At the same expression level,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long gene</a:t>
            </a:r>
            <a:r>
              <a:rPr lang="en" sz="1800">
                <a:solidFill>
                  <a:srgbClr val="002B42"/>
                </a:solidFill>
              </a:rPr>
              <a:t>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will have more reads than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shorter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5"/>
          <p:cNvSpPr/>
          <p:nvPr/>
        </p:nvSpPr>
        <p:spPr>
          <a:xfrm>
            <a:off x="181336" y="2247954"/>
            <a:ext cx="788669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285" name="Google Shape;28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4822" y="27239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5"/>
          <p:cNvSpPr txBox="1"/>
          <p:nvPr/>
        </p:nvSpPr>
        <p:spPr>
          <a:xfrm>
            <a:off x="5530425" y="1600288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Gene-length 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287" name="Google Shape;287;p55"/>
          <p:cNvSpPr txBox="1"/>
          <p:nvPr/>
        </p:nvSpPr>
        <p:spPr>
          <a:xfrm>
            <a:off x="5530425" y="2915338"/>
            <a:ext cx="3000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288" name="Google Shape;288;p55"/>
          <p:cNvSpPr txBox="1"/>
          <p:nvPr/>
        </p:nvSpPr>
        <p:spPr>
          <a:xfrm>
            <a:off x="5889125" y="4536900"/>
            <a:ext cx="328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bias!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sequence depths cause variation in counts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6"/>
          <p:cNvSpPr txBox="1"/>
          <p:nvPr/>
        </p:nvSpPr>
        <p:spPr>
          <a:xfrm>
            <a:off x="628650" y="1407362"/>
            <a:ext cx="7886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in sequencing depths =&gt; Need to normalize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6" name="Google Shape;296;p56"/>
          <p:cNvGraphicFramePr/>
          <p:nvPr/>
        </p:nvGraphicFramePr>
        <p:xfrm>
          <a:off x="1563409" y="21320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{FA49B223-D585-43E5-86D6-3190FEC69527}</a:tableStyleId>
              </a:tblPr>
              <a:tblGrid>
                <a:gridCol w="1157450"/>
                <a:gridCol w="1157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23085177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21628857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23919152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22490570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21382233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19884434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graphicFrame>
        <p:nvGraphicFramePr>
          <p:cNvPr id="297" name="Google Shape;297;p56"/>
          <p:cNvGraphicFramePr/>
          <p:nvPr/>
        </p:nvGraphicFramePr>
        <p:xfrm>
          <a:off x="4945114" y="2136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{FA49B223-D585-43E5-86D6-3190FEC69527}</a:tableStyleId>
              </a:tblPr>
              <a:tblGrid>
                <a:gridCol w="1212625"/>
                <a:gridCol w="1212625"/>
              </a:tblGrid>
              <a:tr h="16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20213223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21509988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22073815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21837341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24638939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24581591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sp>
        <p:nvSpPr>
          <p:cNvPr id="298" name="Google Shape;298;p56"/>
          <p:cNvSpPr txBox="1"/>
          <p:nvPr/>
        </p:nvSpPr>
        <p:spPr>
          <a:xfrm>
            <a:off x="628650" y="4742075"/>
            <a:ext cx="338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Library size about 20M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56"/>
          <p:cNvGrpSpPr/>
          <p:nvPr/>
        </p:nvGrpSpPr>
        <p:grpSpPr>
          <a:xfrm>
            <a:off x="7522764" y="1850462"/>
            <a:ext cx="1563786" cy="1933463"/>
            <a:chOff x="7522764" y="1850462"/>
            <a:chExt cx="1563786" cy="1933463"/>
          </a:xfrm>
        </p:grpSpPr>
        <p:pic>
          <p:nvPicPr>
            <p:cNvPr id="300" name="Google Shape;300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56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2" name="Google Shape;302;p56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/>
        </p:nvSpPr>
        <p:spPr>
          <a:xfrm>
            <a:off x="181336" y="10010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technical variability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57"/>
          <p:cNvSpPr txBox="1"/>
          <p:nvPr/>
        </p:nvSpPr>
        <p:spPr>
          <a:xfrm>
            <a:off x="520351" y="1220784"/>
            <a:ext cx="78867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 length </a:t>
            </a:r>
            <a:endParaRPr b="0" i="0" sz="2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 size or sequence depth (number of mapped reads)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RNA sample composition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Batch effects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7"/>
          <p:cNvSpPr/>
          <p:nvPr/>
        </p:nvSpPr>
        <p:spPr>
          <a:xfrm>
            <a:off x="181324" y="650100"/>
            <a:ext cx="896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Identify and correct technical biases removing the least possible biological signal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2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58"/>
          <p:cNvSpPr txBox="1"/>
          <p:nvPr/>
        </p:nvSpPr>
        <p:spPr>
          <a:xfrm>
            <a:off x="181322" y="1721075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What is the source of bias if you want to quantify the gene expression in one mouse only for each gene?</a:t>
            </a:r>
            <a:endParaRPr b="0" sz="11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sz="2300">
              <a:solidFill>
                <a:schemeClr val="dk1"/>
              </a:solidFill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Both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9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3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9"/>
          <p:cNvSpPr txBox="1"/>
          <p:nvPr/>
        </p:nvSpPr>
        <p:spPr>
          <a:xfrm>
            <a:off x="181322" y="1721075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What is the source of bias if you want to compare the gene expression between treated mice and control mice?</a:t>
            </a:r>
            <a:endParaRPr i="1" sz="2300" u="sng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normalization methods to remove technical bias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0"/>
          <p:cNvSpPr/>
          <p:nvPr/>
        </p:nvSpPr>
        <p:spPr>
          <a:xfrm>
            <a:off x="181336" y="1024780"/>
            <a:ext cx="8781300" cy="3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Normalized expression are necessary to remove technical biases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gene length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RNA sample composition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 remove between samples batch effects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Various normalized </a:t>
            </a:r>
            <a:r>
              <a:rPr b="0" i="1" lang="en" sz="20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gene expression units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such as RPM (or CPM), RPKM, FPKM, TPM, TMM (edgeR), 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DESeq</a:t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Measure of the abundance of gene or transcripts.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depth/Library size - Count Per Million mapped reads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61"/>
          <p:cNvSpPr/>
          <p:nvPr/>
        </p:nvSpPr>
        <p:spPr>
          <a:xfrm>
            <a:off x="181336" y="3903946"/>
            <a:ext cx="8071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gene at least 10–15 counts in at least some libraries before it is considered to be expressed -&gt; </a:t>
            </a:r>
            <a:r>
              <a:rPr b="0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Identifying the CPM that corresponds to 10-15 counts</a:t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/>
          <p:nvPr/>
        </p:nvSpPr>
        <p:spPr>
          <a:xfrm>
            <a:off x="181337" y="2750873"/>
            <a:ext cx="520711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Filter on count-per-million (CPM) values to avoid favoring genes that are expressed in larger libraries over those expressed in smaller libraries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histogram&#10;&#10;Description automatically generated" id="340" name="Google Shape;34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744" y="928073"/>
            <a:ext cx="3124651" cy="29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05" y="1155074"/>
            <a:ext cx="46672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1"/>
          <p:cNvSpPr txBox="1"/>
          <p:nvPr/>
        </p:nvSpPr>
        <p:spPr>
          <a:xfrm>
            <a:off x="181336" y="1862574"/>
            <a:ext cx="715373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Sequenced one library with 5 million(M) reads.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</a:t>
            </a:r>
            <a:endParaRPr b="0" i="0" sz="14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099" y="2351462"/>
            <a:ext cx="1981201" cy="3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1"/>
          <p:cNvSpPr txBox="1"/>
          <p:nvPr/>
        </p:nvSpPr>
        <p:spPr>
          <a:xfrm>
            <a:off x="356100" y="48401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comparison within replicates or same group, NOT for within sample, NOT for DEG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for the workshop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5" y="716201"/>
            <a:ext cx="8433385" cy="39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methods to normalize the counts considering gene length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2"/>
          <p:cNvSpPr txBox="1"/>
          <p:nvPr/>
        </p:nvSpPr>
        <p:spPr>
          <a:xfrm>
            <a:off x="90668" y="1241533"/>
            <a:ext cx="7886700" cy="21030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Commonly used normalization method that includes </a:t>
            </a:r>
            <a:r>
              <a:rPr b="0" i="0" lang="en" sz="21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 depth and gene length</a:t>
            </a: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correction:</a:t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RPKM /FPKM (Reads/Fragments Per Kilobase per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TPM (Transcripts Per kilobase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meline&#10;&#10;Description automatically generated" id="358" name="Google Shape;35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910"/>
            <a:ext cx="7063809" cy="33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3"/>
          <p:cNvPicPr preferRelativeResize="0"/>
          <p:nvPr/>
        </p:nvPicPr>
        <p:blipFill rotWithShape="1">
          <a:blip r:embed="rId4">
            <a:alphaModFix/>
          </a:blip>
          <a:srcRect b="0" l="0" r="0" t="30126"/>
          <a:stretch/>
        </p:blipFill>
        <p:spPr>
          <a:xfrm>
            <a:off x="0" y="3881009"/>
            <a:ext cx="5497461" cy="6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3"/>
          <p:cNvSpPr txBox="1"/>
          <p:nvPr/>
        </p:nvSpPr>
        <p:spPr>
          <a:xfrm>
            <a:off x="6923551" y="2470150"/>
            <a:ext cx="2039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One library with 5 M reads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 </a:t>
            </a:r>
            <a:r>
              <a:rPr b="0" i="1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 a length of 2000 bp.</a:t>
            </a:r>
            <a:endParaRPr b="0" i="1" sz="12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63"/>
          <p:cNvSpPr txBox="1"/>
          <p:nvPr/>
        </p:nvSpPr>
        <p:spPr>
          <a:xfrm>
            <a:off x="94852" y="735451"/>
            <a:ext cx="4610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Reads/Fragments Per Kilobase per Million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008" y="3954337"/>
            <a:ext cx="1901141" cy="47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3"/>
          <p:cNvSpPr txBox="1"/>
          <p:nvPr/>
        </p:nvSpPr>
        <p:spPr>
          <a:xfrm>
            <a:off x="52568" y="4564447"/>
            <a:ext cx="909143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 and FPKM 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 the sum of the normalized reads in each sample may be different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, and this makes it harder to compare samples directly.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64"/>
          <p:cNvSpPr txBox="1"/>
          <p:nvPr/>
        </p:nvSpPr>
        <p:spPr>
          <a:xfrm>
            <a:off x="270245" y="608531"/>
            <a:ext cx="8692418" cy="45012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TPM: Normalize for gene length first to get the Reads Per Kilobase, sum up all the RPK in a sample (across all genes), and then normalize for sequencing depth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Represent the relative abundance of a transcript among a population of sequenced transcripts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The sum of all TPMs in all samples are the same 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to compare the proportion of reads that mapped to a gene in each sample.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 is equal to 10</a:t>
            </a:r>
            <a:r>
              <a:rPr b="0" baseline="30000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0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(1 million) divided by the number of annotated transcripts in a given annotation so it is constant and proportional to the relative RNA molar concentration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84" y="1606353"/>
            <a:ext cx="5829300" cy="74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 rotWithShape="1">
          <a:blip r:embed="rId3">
            <a:alphaModFix/>
          </a:blip>
          <a:srcRect b="38279" l="0" r="0" t="-1156"/>
          <a:stretch/>
        </p:blipFill>
        <p:spPr>
          <a:xfrm>
            <a:off x="651525" y="695075"/>
            <a:ext cx="5604076" cy="3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use these methods for between condition/groups comparison!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66"/>
          <p:cNvSpPr txBox="1"/>
          <p:nvPr/>
        </p:nvSpPr>
        <p:spPr>
          <a:xfrm>
            <a:off x="181336" y="1548787"/>
            <a:ext cx="8842921" cy="23314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total RNA composition is similar across samples, these methods could be potentially used.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you can’t assume it!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Cells don’t necessarily produce similar levels of RNA/cell between cell types, disease states or developmental stages is not always valid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/>
          <p:nvPr/>
        </p:nvSpPr>
        <p:spPr>
          <a:xfrm>
            <a:off x="268421" y="403942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 for between samples comparisons / DEG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Observed counts depend on </a:t>
            </a:r>
            <a:r>
              <a:rPr b="1" i="0" lang="en" sz="2700" u="sng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reads sequenced and RNA sample composition</a:t>
            </a:r>
            <a:endParaRPr b="0" i="0" sz="2700" u="sng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68"/>
          <p:cNvSpPr txBox="1"/>
          <p:nvPr/>
        </p:nvSpPr>
        <p:spPr>
          <a:xfrm>
            <a:off x="181336" y="2059474"/>
            <a:ext cx="8962664" cy="2695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Need to normalize for </a:t>
            </a:r>
            <a:r>
              <a:rPr b="0" i="0" lang="en" sz="2100" u="sng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difference in total reads between samples</a:t>
            </a: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Might be enough if total nucleic acid is the same in both samples.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Example: technical 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Need to account for difference in RNA sample composition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181336" y="1393372"/>
            <a:ext cx="849829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Sample-to-sample variability in total RNA concentration</a:t>
            </a:r>
            <a:endParaRPr b="0" i="0" sz="23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 composition -&gt; scaling factors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181336" y="873951"/>
            <a:ext cx="8515350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differences by scaling factor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 few highly differentially expressed genes may have a strong influence on read counts -&gt; minimizing effect of such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 A majority of transcripts is not differentially expressed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Adjust counts such that for most genes, counts are not differential.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 to identify DE genes: edgeR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70"/>
          <p:cNvSpPr txBox="1"/>
          <p:nvPr/>
        </p:nvSpPr>
        <p:spPr>
          <a:xfrm>
            <a:off x="181336" y="1161821"/>
            <a:ext cx="87813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1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Bioconductor package </a:t>
            </a:r>
            <a:r>
              <a:rPr b="0" i="1" lang="en" sz="21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utilizes a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 model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captures some of the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processes leading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noise in counts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 (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model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Assume that the data is generated according to this model.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any observed level of difference in mean expression levels of a gene, compute the probability that the observation will result from the null model (p value)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probability is very low (e.g., p &lt; 0.05), infer that something may be happening that we did not account for in the null model. (e.g., biological processes in L cells for milk production)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1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correct for multiple testing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71"/>
          <p:cNvSpPr txBox="1"/>
          <p:nvPr/>
        </p:nvSpPr>
        <p:spPr>
          <a:xfrm>
            <a:off x="76199" y="722398"/>
            <a:ext cx="9221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value represents the chance that we may be wrong in calling something significantly differential. Example: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0.01 means 1%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0.50 means 50%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than 20k genes under consideration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if a certain difference in expression levels has only 1% chance of happening given the null model, it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might be observed for 200 genes even if the null model were true for all the genes.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=&gt; 200+ false positives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Hence, there is a need to adjust the p-values.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more genes we test, the more we must adjust.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Reduce the number of tests by filtering out “uninteresting” genes.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type="ctrTitle"/>
          </p:nvPr>
        </p:nvSpPr>
        <p:spPr>
          <a:xfrm>
            <a:off x="1143000" y="5369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Intermediate RNA-seq data analysis using R</a:t>
            </a:r>
            <a:endParaRPr/>
          </a:p>
        </p:txBody>
      </p:sp>
      <p:sp>
        <p:nvSpPr>
          <p:cNvPr id="175" name="Google Shape;175;p45"/>
          <p:cNvSpPr txBox="1"/>
          <p:nvPr>
            <p:ph idx="1" type="subTitle"/>
          </p:nvPr>
        </p:nvSpPr>
        <p:spPr>
          <a:xfrm>
            <a:off x="1143000" y="2571750"/>
            <a:ext cx="68580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Michela Traglia, Min-Gyoung Shin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Bioinformatics Core, GIDB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rPr lang="en" sz="2205">
                <a:solidFill>
                  <a:srgbClr val="A64D79"/>
                </a:solidFill>
              </a:rPr>
              <a:t>September 10th, 2024</a:t>
            </a:r>
            <a:endParaRPr sz="2205">
              <a:solidFill>
                <a:srgbClr val="A64D79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t/>
            </a:r>
            <a:endParaRPr sz="212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“Uninteresting” genes</a:t>
            </a:r>
            <a:b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72"/>
          <p:cNvSpPr/>
          <p:nvPr/>
        </p:nvSpPr>
        <p:spPr>
          <a:xfrm>
            <a:off x="181336" y="1252967"/>
            <a:ext cx="8221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point of view: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minimal expression level of a gene -&gt; translation into a protein -&gt; biologically relevant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1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Statistical point of view</a:t>
            </a:r>
            <a:r>
              <a:rPr b="0" i="0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low counts -&gt; not enough statistical evidence.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Genes with consistently low counts are very unlikely be assessed as significantly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72"/>
          <p:cNvGrpSpPr/>
          <p:nvPr/>
        </p:nvGrpSpPr>
        <p:grpSpPr>
          <a:xfrm>
            <a:off x="2145890" y="3617342"/>
            <a:ext cx="4490884" cy="1433160"/>
            <a:chOff x="2861186" y="4823122"/>
            <a:chExt cx="5987845" cy="1910880"/>
          </a:xfrm>
        </p:grpSpPr>
        <p:pic>
          <p:nvPicPr>
            <p:cNvPr id="430" name="Google Shape;430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1186" y="4823122"/>
              <a:ext cx="5987845" cy="1852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72"/>
            <p:cNvSpPr/>
            <p:nvPr/>
          </p:nvSpPr>
          <p:spPr>
            <a:xfrm>
              <a:off x="5678129" y="6371302"/>
              <a:ext cx="1961400" cy="362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 sample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-31975" y="3006300"/>
            <a:ext cx="91440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127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1" lang="en" sz="18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sample</a:t>
            </a: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the closest average expressions to the mean of all samples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0" i="1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Test samples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other samples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Scaling factor</a:t>
            </a: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weighted mean of log ratios between the test and reference, from a gene set removing most/lowest expressed genes (</a:t>
            </a:r>
            <a:r>
              <a:rPr b="0" i="0" lang="en" sz="21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avg read counts</a:t>
            </a: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and genes with highest/lowest log ratios (</a:t>
            </a: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differences in expression</a:t>
            </a: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73"/>
          <p:cNvSpPr/>
          <p:nvPr/>
        </p:nvSpPr>
        <p:spPr>
          <a:xfrm>
            <a:off x="90761" y="2214008"/>
            <a:ext cx="8515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by a set of scaling factors that minimize the log-fold changes between the samples for most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3"/>
          <p:cNvSpPr txBox="1"/>
          <p:nvPr/>
        </p:nvSpPr>
        <p:spPr>
          <a:xfrm>
            <a:off x="90750" y="716550"/>
            <a:ext cx="887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ompositional biases</a:t>
            </a: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certain genes have much higher read counts due to technical reasons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Consider when calculating the library size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</a:t>
            </a: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Scaling factors used to adjust the library size 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with edgeR: Trimmed Mean of M-values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p74"/>
          <p:cNvSpPr txBox="1"/>
          <p:nvPr/>
        </p:nvSpPr>
        <p:spPr>
          <a:xfrm>
            <a:off x="181336" y="873951"/>
            <a:ext cx="7886700" cy="29565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25" l="-841" r="0" t="-128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4"/>
          <p:cNvSpPr txBox="1"/>
          <p:nvPr/>
        </p:nvSpPr>
        <p:spPr>
          <a:xfrm>
            <a:off x="181336" y="4221081"/>
            <a:ext cx="896266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is implemented in edgeR and performs better for between-samples comparisons, when comparing the samples from different tissues or genotypes.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74"/>
          <p:cNvPicPr preferRelativeResize="0"/>
          <p:nvPr/>
        </p:nvPicPr>
        <p:blipFill rotWithShape="1">
          <a:blip r:embed="rId4">
            <a:alphaModFix/>
          </a:blip>
          <a:srcRect b="-2084" l="0" r="0" t="0"/>
          <a:stretch/>
        </p:blipFill>
        <p:spPr>
          <a:xfrm>
            <a:off x="7410449" y="1896981"/>
            <a:ext cx="1733550" cy="237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approaches to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75"/>
          <p:cNvSpPr txBox="1"/>
          <p:nvPr/>
        </p:nvSpPr>
        <p:spPr>
          <a:xfrm>
            <a:off x="181336" y="1023335"/>
            <a:ext cx="8778309" cy="39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(RLE) approach by Anders and Huber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Reference: geometric mean of all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Normalization factor: median ratio of each sample to the reference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RLE and TMM give similar results with real and simulated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package </a:t>
            </a:r>
            <a:r>
              <a:rPr b="0" i="1" lang="en" sz="1800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</a:t>
            </a:r>
            <a:r>
              <a:rPr i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i="1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tutorial</a:t>
            </a:r>
            <a:endParaRPr b="0" i="1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19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 quartile normalization by Bullard et al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factor: 75% quantile of the counts for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recommended in general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genes (housekeeping genes, spike-in) to estimate technical noise (</a:t>
            </a:r>
            <a:r>
              <a:rPr b="0" i="0" lang="en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RUVSeq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2014 Remove Unwanted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 to choose a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76"/>
          <p:cNvSpPr txBox="1"/>
          <p:nvPr/>
        </p:nvSpPr>
        <p:spPr>
          <a:xfrm>
            <a:off x="181325" y="813850"/>
            <a:ext cx="8574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effective normalization should result in a </a:t>
            </a:r>
            <a:r>
              <a:rPr b="0" i="0" lang="en" sz="2100" u="sng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stabilization</a:t>
            </a: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read counts across samples (eliminate composition biases between libraries)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TC, RPKM, UQ - Adjustment of distributions, implies a similarity between RNA repertoires expressed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DESeq, TMM - More robust ratio of counts using several samples, suppose that the majority of the genes are not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RUVSeq - Powerful when a large set of control genes can be identified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7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70" name="Google Shape;47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01" y="722126"/>
            <a:ext cx="3736900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7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8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(10 min) and then Demo I</a:t>
            </a:r>
            <a:endParaRPr b="1" i="0" sz="3000" u="none" cap="none" strike="noStrike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9"/>
          <p:cNvSpPr txBox="1"/>
          <p:nvPr/>
        </p:nvSpPr>
        <p:spPr>
          <a:xfrm>
            <a:off x="181337" y="414485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</a:t>
            </a:r>
            <a:r>
              <a:rPr b="1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79"/>
          <p:cNvSpPr txBox="1"/>
          <p:nvPr/>
        </p:nvSpPr>
        <p:spPr>
          <a:xfrm>
            <a:off x="181337" y="1233100"/>
            <a:ext cx="8832000" cy="3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normalization is </a:t>
            </a:r>
            <a:r>
              <a:rPr lang="en" sz="2700">
                <a:solidFill>
                  <a:srgbClr val="002A40"/>
                </a:solidFill>
              </a:rPr>
              <a:t>best</a:t>
            </a:r>
            <a:r>
              <a:rPr b="0" i="0" lang="en" sz="2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for comparing gene expression between disease samples vs control samples?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b="0" i="0" lang="en" sz="23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 </a:t>
            </a:r>
            <a:r>
              <a:rPr lang="en" sz="2300">
                <a:solidFill>
                  <a:schemeClr val="accent1"/>
                </a:solidFill>
              </a:rPr>
              <a:t>(adjusting for library and gene length)</a:t>
            </a:r>
            <a:endParaRPr sz="2300">
              <a:solidFill>
                <a:srgbClr val="002A40"/>
              </a:solidFill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b="0" i="0" lang="en" sz="23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(edgeR)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79"/>
          <p:cNvPicPr preferRelativeResize="0"/>
          <p:nvPr/>
        </p:nvPicPr>
        <p:blipFill rotWithShape="1">
          <a:blip r:embed="rId3">
            <a:alphaModFix/>
          </a:blip>
          <a:srcRect b="60925" l="0" r="0" t="0"/>
          <a:stretch/>
        </p:blipFill>
        <p:spPr>
          <a:xfrm>
            <a:off x="4228899" y="3337194"/>
            <a:ext cx="4623686" cy="96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"/>
          <p:cNvSpPr txBox="1"/>
          <p:nvPr>
            <p:ph type="title"/>
          </p:nvPr>
        </p:nvSpPr>
        <p:spPr>
          <a:xfrm>
            <a:off x="277475" y="42089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1"/>
                </a:solidFill>
              </a:rPr>
              <a:t>Demo I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1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81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Assumed background</a:t>
            </a:r>
            <a:endParaRPr/>
          </a:p>
        </p:txBody>
      </p:sp>
      <p:sp>
        <p:nvSpPr>
          <p:cNvPr id="182" name="Google Shape;182;p46"/>
          <p:cNvSpPr txBox="1"/>
          <p:nvPr/>
        </p:nvSpPr>
        <p:spPr>
          <a:xfrm>
            <a:off x="628650" y="1407362"/>
            <a:ext cx="8809264" cy="135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 and RStudio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RNA-seq protocol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basic concepts of statistics and hypothesis testing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2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2"/>
          <p:cNvSpPr txBox="1"/>
          <p:nvPr/>
        </p:nvSpPr>
        <p:spPr>
          <a:xfrm>
            <a:off x="186400" y="1478375"/>
            <a:ext cx="88905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Illumina Hiseq sequencer - about 30 million 100bp single-end reads for each sample.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82"/>
          <p:cNvSpPr/>
          <p:nvPr/>
        </p:nvSpPr>
        <p:spPr>
          <a:xfrm>
            <a:off x="109449" y="729731"/>
            <a:ext cx="8848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82"/>
          <p:cNvSpPr txBox="1"/>
          <p:nvPr/>
        </p:nvSpPr>
        <p:spPr>
          <a:xfrm>
            <a:off x="5871518" y="4812376"/>
            <a:ext cx="465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3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 for the hands-on session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514" name="Google Shape;514;p83"/>
          <p:cNvPicPr preferRelativeResize="0"/>
          <p:nvPr/>
        </p:nvPicPr>
        <p:blipFill rotWithShape="1">
          <a:blip r:embed="rId3">
            <a:alphaModFix/>
          </a:blip>
          <a:srcRect b="40061" l="0" r="0" t="5866"/>
          <a:stretch/>
        </p:blipFill>
        <p:spPr>
          <a:xfrm>
            <a:off x="109449" y="863027"/>
            <a:ext cx="4949370" cy="1449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15" name="Google Shape;51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4" y="3678896"/>
            <a:ext cx="6899650" cy="126414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3"/>
          <p:cNvSpPr/>
          <p:nvPr/>
        </p:nvSpPr>
        <p:spPr>
          <a:xfrm>
            <a:off x="182500" y="2571475"/>
            <a:ext cx="8192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Counts for each sample for each gene (Entrez Gene Identifiers)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83"/>
          <p:cNvSpPr/>
          <p:nvPr/>
        </p:nvSpPr>
        <p:spPr>
          <a:xfrm>
            <a:off x="5154978" y="1158321"/>
            <a:ext cx="17952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targets.txt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Phenofile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biological questions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34449"/>
            <a:ext cx="4583367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4"/>
          <p:cNvSpPr txBox="1"/>
          <p:nvPr/>
        </p:nvSpPr>
        <p:spPr>
          <a:xfrm>
            <a:off x="5043268" y="1458310"/>
            <a:ext cx="3472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comparisons are we interested in?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 vs L,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B.lactating vs L.pregnant,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All of them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Or not interested in comparisons but in gene expression of one sample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5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issues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2" y="1372001"/>
            <a:ext cx="4583367" cy="36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5"/>
          <p:cNvSpPr txBox="1"/>
          <p:nvPr/>
        </p:nvSpPr>
        <p:spPr>
          <a:xfrm>
            <a:off x="5218385" y="1625219"/>
            <a:ext cx="31254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Can we make reliable inferences for genes with very low counts? What should we consider “very low”?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and PCA plots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/>
        </p:nvSpPr>
        <p:spPr>
          <a:xfrm>
            <a:off x="181334" y="553354"/>
            <a:ext cx="8351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Which samples are similar to each other, which are different?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Does this fit to the expectation from the experiment’s design?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the major sources of variation in the dataset?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8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Assessing overall similarity across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7" name="Google Shape;5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5" y="1572400"/>
            <a:ext cx="8926826" cy="35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level of Casein varies in a way that is strongly indicative of the effect of CellType and Status.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4" name="Google Shape;55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577" y="1374737"/>
            <a:ext cx="3167510" cy="327073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8"/>
          <p:cNvSpPr txBox="1"/>
          <p:nvPr/>
        </p:nvSpPr>
        <p:spPr>
          <a:xfrm>
            <a:off x="374240" y="1728982"/>
            <a:ext cx="2700799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Why are the B.lactating samples not close to B.virgin and B.pregnant samples?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Could it be due to batch effects?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appears to vary across samples but…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Google Shape;562;p89"/>
          <p:cNvSpPr txBox="1"/>
          <p:nvPr/>
        </p:nvSpPr>
        <p:spPr>
          <a:xfrm>
            <a:off x="367771" y="1703829"/>
            <a:ext cx="2286000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In general, the way expression appears to vary across samples could be dominated by noise, batch effects, real signal, etc.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762" y="1308300"/>
            <a:ext cx="3610841" cy="34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9"/>
          <p:cNvSpPr txBox="1"/>
          <p:nvPr/>
        </p:nvSpPr>
        <p:spPr>
          <a:xfrm>
            <a:off x="369275" y="45895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the source fo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technical variability!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0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1"/>
          <p:cNvSpPr txBox="1"/>
          <p:nvPr/>
        </p:nvSpPr>
        <p:spPr>
          <a:xfrm>
            <a:off x="219957" y="1834950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reads for a sample ~ millions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Counts per gene ~ tens /hundreds /thousands. </a:t>
            </a:r>
            <a:endParaRPr b="0" i="0" sz="20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chance of a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read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mapped to any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gene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rather small.</a:t>
            </a:r>
            <a:endParaRPr b="0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7" name="Google Shape;577;p91"/>
          <p:cNvSpPr txBox="1"/>
          <p:nvPr/>
        </p:nvSpPr>
        <p:spPr>
          <a:xfrm>
            <a:off x="219957" y="4090140"/>
            <a:ext cx="8704086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Discrete events </a:t>
            </a:r>
            <a:r>
              <a:rPr b="0" i="0" lang="en" sz="18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sampled out of a large pool with low probability are usually modeled with Poisson distribution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9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model the normalized RNA-seq red counts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Poll 1</a:t>
            </a:r>
            <a:r>
              <a:rPr lang="en"/>
              <a:t> </a:t>
            </a:r>
            <a:endParaRPr/>
          </a:p>
        </p:txBody>
      </p:sp>
      <p:sp>
        <p:nvSpPr>
          <p:cNvPr id="189" name="Google Shape;189;p47"/>
          <p:cNvSpPr txBox="1"/>
          <p:nvPr/>
        </p:nvSpPr>
        <p:spPr>
          <a:xfrm>
            <a:off x="628650" y="1407362"/>
            <a:ext cx="88092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familiar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are:</a:t>
            </a:r>
            <a:endParaRPr sz="2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the ‘Introduction to RNA-seq’ Gladstone workshop 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similar course or 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about RNAseq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‘Introduction to R’ </a:t>
            </a: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Gladstone workshop </a:t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have experience in analysing the data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have experience with R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Overdispersion of read counts between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p92"/>
          <p:cNvSpPr/>
          <p:nvPr/>
        </p:nvSpPr>
        <p:spPr>
          <a:xfrm>
            <a:off x="218896" y="1019902"/>
            <a:ext cx="4353104" cy="2562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number of reads that are mapped into a gene was first modeled using a Poisson distribution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assumes that mean and variance are the same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grows faster than the mean in RNAseq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92"/>
          <p:cNvSpPr/>
          <p:nvPr/>
        </p:nvSpPr>
        <p:spPr>
          <a:xfrm>
            <a:off x="218896" y="3644438"/>
            <a:ext cx="8515350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Overdispersion</a:t>
            </a:r>
            <a:r>
              <a:rPr b="1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in RNA-seq data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 counts from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replicates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vary so tend to have variance exceeding the mean (highly expressed genes)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underestimation of the biological variance increased the probability to falsely declare a gene DE when it is non-DE (type I error rate)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92"/>
          <p:cNvSpPr txBox="1"/>
          <p:nvPr/>
        </p:nvSpPr>
        <p:spPr>
          <a:xfrm rot="-5400000">
            <a:off x="3699478" y="2209522"/>
            <a:ext cx="202204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 gene-level variance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92"/>
          <p:cNvSpPr txBox="1"/>
          <p:nvPr/>
        </p:nvSpPr>
        <p:spPr>
          <a:xfrm>
            <a:off x="4873676" y="3401672"/>
            <a:ext cx="209052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gene expression level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92"/>
          <p:cNvGrpSpPr/>
          <p:nvPr/>
        </p:nvGrpSpPr>
        <p:grpSpPr>
          <a:xfrm>
            <a:off x="4572000" y="1337000"/>
            <a:ext cx="4035044" cy="2318004"/>
            <a:chOff x="6096000" y="1782666"/>
            <a:chExt cx="5380059" cy="3090672"/>
          </a:xfrm>
        </p:grpSpPr>
        <p:pic>
          <p:nvPicPr>
            <p:cNvPr descr="Chart, scatter chart&#10;&#10;Description automatically generated" id="590" name="Google Shape;590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6000" y="1782666"/>
              <a:ext cx="5380059" cy="309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92"/>
            <p:cNvSpPr/>
            <p:nvPr/>
          </p:nvSpPr>
          <p:spPr>
            <a:xfrm>
              <a:off x="9692001" y="1797179"/>
              <a:ext cx="1425942" cy="37996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dispersion estimates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93"/>
          <p:cNvSpPr/>
          <p:nvPr/>
        </p:nvSpPr>
        <p:spPr>
          <a:xfrm>
            <a:off x="181324" y="912950"/>
            <a:ext cx="8892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egative binomial (NB) distribution </a:t>
            </a:r>
            <a:r>
              <a:rPr lang="en" sz="1800">
                <a:solidFill>
                  <a:srgbClr val="002B42"/>
                </a:solidFill>
              </a:rPr>
              <a:t>-&gt;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alternative to model the read counts for each gene </a:t>
            </a:r>
            <a:r>
              <a:rPr b="0" i="1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in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3"/>
          <p:cNvSpPr/>
          <p:nvPr/>
        </p:nvSpPr>
        <p:spPr>
          <a:xfrm>
            <a:off x="181336" y="1656218"/>
            <a:ext cx="781208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is always larger than the mean for the negative binomial ⇒ suitable for RNA-seq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93"/>
          <p:cNvSpPr/>
          <p:nvPr/>
        </p:nvSpPr>
        <p:spPr>
          <a:xfrm>
            <a:off x="229429" y="2545328"/>
            <a:ext cx="497420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Many genes,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few biological samples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difficult to estimate φ on a gene-by-gene basis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Using information </a:t>
            </a:r>
            <a:r>
              <a:rPr b="0" i="1" lang="en" sz="17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across all genes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stable estimates of φ.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212" y="2035318"/>
            <a:ext cx="2840042" cy="203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886" y="2049662"/>
            <a:ext cx="1102109" cy="2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4"/>
          <p:cNvSpPr txBox="1"/>
          <p:nvPr/>
        </p:nvSpPr>
        <p:spPr>
          <a:xfrm>
            <a:off x="90668" y="18799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Bayes estimates of dispersion parameters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9" name="Google Shape;609;p94"/>
          <p:cNvSpPr txBox="1"/>
          <p:nvPr/>
        </p:nvSpPr>
        <p:spPr>
          <a:xfrm>
            <a:off x="90668" y="1072398"/>
            <a:ext cx="5883202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1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Dispersion accounts for variability between biological replicates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94"/>
          <p:cNvSpPr txBox="1"/>
          <p:nvPr/>
        </p:nvSpPr>
        <p:spPr>
          <a:xfrm>
            <a:off x="0" y="1684091"/>
            <a:ext cx="5883202" cy="2669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/>
          <a:p>
            <a:pPr indent="-3365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a global dispersion estimate averaged across the genes – not enough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Trended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dispersion of a gene is predicted from its abundance – similar abundant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Tagwise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measure of the degree of consistent inter-library variation for that tag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3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Arial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Empirical Bayes estimates need to be controlled for the possibility of outlier genes with exceptionally large or small individual dispersions (robust=TRUE)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94"/>
          <p:cNvPicPr preferRelativeResize="0"/>
          <p:nvPr/>
        </p:nvPicPr>
        <p:blipFill rotWithShape="1">
          <a:blip r:embed="rId3">
            <a:alphaModFix/>
          </a:blip>
          <a:srcRect b="0" l="10304" r="0" t="12312"/>
          <a:stretch/>
        </p:blipFill>
        <p:spPr>
          <a:xfrm>
            <a:off x="6308090" y="1072398"/>
            <a:ext cx="2229319" cy="185586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4"/>
          <p:cNvSpPr txBox="1"/>
          <p:nvPr/>
        </p:nvSpPr>
        <p:spPr>
          <a:xfrm>
            <a:off x="2110151" y="4678500"/>
            <a:ext cx="410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plotBCV (biological coeff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4290" y="2946827"/>
            <a:ext cx="2229319" cy="219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glmQLFit</a:t>
            </a: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manage the variance of gene counts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p95"/>
          <p:cNvSpPr/>
          <p:nvPr/>
        </p:nvSpPr>
        <p:spPr>
          <a:xfrm>
            <a:off x="181337" y="909329"/>
            <a:ext cx="5609864" cy="43396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dispersions - higher for genes with very low counts and decrease smoothly with abundance and asymptotically to a constant value for genes with larger counts.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Extended NB model to account for gene-specific variability from both biological and technical sources (quasi-likelihood)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 trend is used to describe the overall biological variability across all genes (fit GLM)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each gene-specific variability above and below the overall level (deviance) is picked up by the QL dispersion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994" y="1666535"/>
            <a:ext cx="3560005" cy="18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 fitting models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96"/>
          <p:cNvSpPr txBox="1"/>
          <p:nvPr/>
        </p:nvSpPr>
        <p:spPr>
          <a:xfrm>
            <a:off x="303300" y="1263000"/>
            <a:ext cx="93393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(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comparisons between two or more groups)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glm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glmQL</a:t>
            </a:r>
            <a:endParaRPr b="0"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QL for bulk RNA-seq:</a:t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stricter error rate control (more rigorous dispersion and uncertainty)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speed improvement compared to other quasi-methods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for multiple treatment factors and with small # of biological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relative changes in expression levels between conditions (not absolute)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Limma package for large scale datasets – high overlap across 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Google Shape;635;p97"/>
          <p:cNvSpPr txBox="1"/>
          <p:nvPr/>
        </p:nvSpPr>
        <p:spPr>
          <a:xfrm>
            <a:off x="181336" y="873951"/>
            <a:ext cx="7886700" cy="37818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Identifies differential expression based on statistical significance regardless of how small the difference might be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5000 DE genes between condition and control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Interested only in genes with large expression changes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of genes more biologically meaningful.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Modify the statistical test to evaluate variability as well as the magnitude of change of expression values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expression changes greater than a specified threshold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 equivalent to a simple fold change cutoff : “the fold-change below which we are definitely not interested in the gene”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total number of DE genes identified at an FDR of 5% can be shown with </a:t>
            </a: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decideTestsDGE() – set cutoff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98"/>
          <p:cNvSpPr/>
          <p:nvPr/>
        </p:nvSpPr>
        <p:spPr>
          <a:xfrm>
            <a:off x="821695" y="3248570"/>
            <a:ext cx="8068766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Complicated contrasts 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1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makeContrasts()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	- between lactating and pregnant mice is the same for basal cells 	as it is for luminal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	- the interaction effect between mouse status and cell type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643" name="Google Shape;64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6" y="833231"/>
            <a:ext cx="7388657" cy="212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 plot: Over and under expressed genes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art, scatter chart&#10;&#10;Description automatically generated" id="650" name="Google Shape;650;p99"/>
          <p:cNvPicPr preferRelativeResize="0"/>
          <p:nvPr/>
        </p:nvPicPr>
        <p:blipFill rotWithShape="1">
          <a:blip r:embed="rId3">
            <a:alphaModFix/>
          </a:blip>
          <a:srcRect b="2748" l="0" r="0" t="0"/>
          <a:stretch/>
        </p:blipFill>
        <p:spPr>
          <a:xfrm>
            <a:off x="392654" y="838451"/>
            <a:ext cx="4352641" cy="375198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9"/>
          <p:cNvSpPr txBox="1"/>
          <p:nvPr/>
        </p:nvSpPr>
        <p:spPr>
          <a:xfrm>
            <a:off x="4745294" y="3273050"/>
            <a:ext cx="4398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Log-fold change and average abundance of each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99"/>
          <p:cNvSpPr txBox="1"/>
          <p:nvPr/>
        </p:nvSpPr>
        <p:spPr>
          <a:xfrm>
            <a:off x="4745294" y="1597733"/>
            <a:ext cx="4398706" cy="974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 size-adjusted log-fold change between two libraries (the difference) vs the average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log-expression across those libraries (the mean).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0"/>
          <p:cNvSpPr txBox="1"/>
          <p:nvPr>
            <p:ph type="title"/>
          </p:nvPr>
        </p:nvSpPr>
        <p:spPr>
          <a:xfrm>
            <a:off x="329125" y="42915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Demo II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5" name="Google Shape;665;p101"/>
          <p:cNvSpPr txBox="1"/>
          <p:nvPr/>
        </p:nvSpPr>
        <p:spPr>
          <a:xfrm>
            <a:off x="181336" y="591692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>
            <p:ph type="title"/>
          </p:nvPr>
        </p:nvSpPr>
        <p:spPr>
          <a:xfrm>
            <a:off x="246500" y="2635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Materials for this workshop</a:t>
            </a:r>
            <a:endParaRPr/>
          </a:p>
        </p:txBody>
      </p:sp>
      <p:sp>
        <p:nvSpPr>
          <p:cNvPr id="196" name="Google Shape;196;p48"/>
          <p:cNvSpPr txBox="1"/>
          <p:nvPr/>
        </p:nvSpPr>
        <p:spPr>
          <a:xfrm>
            <a:off x="246497" y="1030454"/>
            <a:ext cx="78867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download the compressed file 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Sept_intermediatRNAseq.zip</a:t>
            </a:r>
            <a:endParaRPr b="1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click on the file, the unzipped folder includes:</a:t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Hands-on session files: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handson.R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targets.txt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DE_resutls.txt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presentation</a:t>
            </a: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concepts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2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summary</a:t>
            </a:r>
            <a:endParaRPr b="0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Google Shape;672;p102"/>
          <p:cNvSpPr/>
          <p:nvPr/>
        </p:nvSpPr>
        <p:spPr>
          <a:xfrm>
            <a:off x="310450" y="937250"/>
            <a:ext cx="8732100" cy="3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Raw counts are not comparable across samples/genes within a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Several normalization methods: some more suitable for DEG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Estimate the dispersion, visualize the technical variability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model:  counts variance exceeding the mean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Make all the comparisons that you wish using complex contrast</a:t>
            </a:r>
            <a:endParaRPr b="0" i="0" sz="21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Visualize the DEG and get a list for pathway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feedback is important to us!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103"/>
          <p:cNvSpPr txBox="1"/>
          <p:nvPr/>
        </p:nvSpPr>
        <p:spPr>
          <a:xfrm>
            <a:off x="181336" y="688378"/>
            <a:ext cx="7886700" cy="1121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 of the hands-on session: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1" i="0" sz="2100" u="none" cap="none" strike="noStrike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take the survey ~3 min: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https://www.surveymonkey.com/r/F75J6VZ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0" name="Google Shape;680;p103"/>
          <p:cNvSpPr/>
          <p:nvPr/>
        </p:nvSpPr>
        <p:spPr>
          <a:xfrm>
            <a:off x="95608" y="2740531"/>
            <a:ext cx="8225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 might need additional analyses choices that need experience.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 with the </a:t>
            </a: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Gladstone Bioinformatics core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such scenarios and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103"/>
          <p:cNvSpPr txBox="1"/>
          <p:nvPr>
            <p:ph idx="4294967295" type="body"/>
          </p:nvPr>
        </p:nvSpPr>
        <p:spPr>
          <a:xfrm>
            <a:off x="228963" y="3883425"/>
            <a:ext cx="8867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" sz="1900">
                <a:solidFill>
                  <a:srgbClr val="F76912"/>
                </a:solidFill>
              </a:rPr>
              <a:t>Fall </a:t>
            </a:r>
            <a:r>
              <a:rPr lang="en" sz="1900">
                <a:solidFill>
                  <a:srgbClr val="F76912"/>
                </a:solidFill>
              </a:rPr>
              <a:t>workshops schedule</a:t>
            </a:r>
            <a:r>
              <a:rPr lang="en" sz="1900">
                <a:solidFill>
                  <a:srgbClr val="222222"/>
                </a:solidFill>
              </a:rPr>
              <a:t> 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Data Science Training Program</a:t>
            </a:r>
            <a:endParaRPr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4"/>
          <p:cNvSpPr txBox="1"/>
          <p:nvPr/>
        </p:nvSpPr>
        <p:spPr>
          <a:xfrm>
            <a:off x="492919" y="1933746"/>
            <a:ext cx="8283178" cy="70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b="1" i="0" lang="en" sz="4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203" name="Google Shape;203;p49"/>
          <p:cNvSpPr txBox="1"/>
          <p:nvPr/>
        </p:nvSpPr>
        <p:spPr>
          <a:xfrm>
            <a:off x="206619" y="155913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Min-Gyoung Shin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Bioinformatician II</a:t>
            </a:r>
            <a:r>
              <a:rPr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</a:t>
            </a:r>
            <a:endParaRPr b="0" i="0" sz="23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Senior Statistician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outline</a:t>
            </a:r>
            <a:endParaRPr b="0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50"/>
          <p:cNvSpPr/>
          <p:nvPr/>
        </p:nvSpPr>
        <p:spPr>
          <a:xfrm>
            <a:off x="109450" y="726250"/>
            <a:ext cx="91860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Intro to a real experiment  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Approach for Differentially Expressed Gene analysis: edgeR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Filtering genes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Normalization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visualization: MDS – PCA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Fit the model for DEG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 groups and visualize the DEG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00" y="920350"/>
            <a:ext cx="4246559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1"/>
          <p:cNvSpPr txBox="1"/>
          <p:nvPr/>
        </p:nvSpPr>
        <p:spPr>
          <a:xfrm>
            <a:off x="5594366" y="4793119"/>
            <a:ext cx="3549635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https://www.wikiwand.com/en/RNA-Seq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1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RNA-seq - analysis workflow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51"/>
          <p:cNvSpPr txBox="1"/>
          <p:nvPr/>
        </p:nvSpPr>
        <p:spPr>
          <a:xfrm>
            <a:off x="4186604" y="2720759"/>
            <a:ext cx="460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1"/>
          <p:cNvSpPr/>
          <p:nvPr/>
        </p:nvSpPr>
        <p:spPr>
          <a:xfrm>
            <a:off x="5221325" y="23150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Sequencer: Reads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1"/>
          <p:cNvSpPr/>
          <p:nvPr/>
        </p:nvSpPr>
        <p:spPr>
          <a:xfrm>
            <a:off x="7350750" y="2315021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 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1"/>
          <p:cNvSpPr/>
          <p:nvPr/>
        </p:nvSpPr>
        <p:spPr>
          <a:xfrm>
            <a:off x="5221325" y="3568734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Alignment/Mapping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1"/>
          <p:cNvSpPr/>
          <p:nvPr/>
        </p:nvSpPr>
        <p:spPr>
          <a:xfrm>
            <a:off x="5221325" y="41710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Reads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featureCounts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1"/>
          <p:cNvSpPr/>
          <p:nvPr/>
        </p:nvSpPr>
        <p:spPr>
          <a:xfrm>
            <a:off x="5221325" y="29664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cutadapt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1"/>
          <p:cNvSpPr/>
          <p:nvPr/>
        </p:nvSpPr>
        <p:spPr>
          <a:xfrm>
            <a:off x="7350750" y="29664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1"/>
          <p:cNvSpPr/>
          <p:nvPr/>
        </p:nvSpPr>
        <p:spPr>
          <a:xfrm>
            <a:off x="7350750" y="35687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1"/>
          <p:cNvSpPr/>
          <p:nvPr/>
        </p:nvSpPr>
        <p:spPr>
          <a:xfrm>
            <a:off x="5221325" y="10613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samples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1"/>
          <p:cNvSpPr/>
          <p:nvPr/>
        </p:nvSpPr>
        <p:spPr>
          <a:xfrm>
            <a:off x="5221325" y="1688159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preparation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1"/>
          <p:cNvSpPr/>
          <p:nvPr/>
        </p:nvSpPr>
        <p:spPr>
          <a:xfrm>
            <a:off x="7350750" y="4178120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35519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18213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31406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7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68800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61" y="151995"/>
            <a:ext cx="2395039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1"/>
          <p:cNvSpPr txBox="1"/>
          <p:nvPr/>
        </p:nvSpPr>
        <p:spPr>
          <a:xfrm>
            <a:off x="449050" y="40231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 analysis!</a:t>
            </a:r>
            <a:endParaRPr sz="1100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ladstone Microscop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